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 id="2147483749" r:id="rId2"/>
  </p:sldMasterIdLst>
  <p:sldIdLst>
    <p:sldId id="256" r:id="rId3"/>
    <p:sldId id="276" r:id="rId4"/>
    <p:sldId id="259" r:id="rId5"/>
    <p:sldId id="277" r:id="rId6"/>
    <p:sldId id="279" r:id="rId7"/>
    <p:sldId id="28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8" r:id="rId21"/>
    <p:sldId id="27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38688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13446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885682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7102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607710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817316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72241E3-C3D7-4883-A3A3-12D3CF7B9DEE}"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1305014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847326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346965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a:xfrm>
            <a:off x="3962399" y="5870575"/>
            <a:ext cx="4893958" cy="377825"/>
          </a:xfrm>
        </p:spPr>
        <p:txBody>
          <a:bodyPr/>
          <a:lstStyle/>
          <a:p>
            <a:endParaRPr lang="en-IN"/>
          </a:p>
        </p:txBody>
      </p:sp>
      <p:sp>
        <p:nvSpPr>
          <p:cNvPr id="6" name="Slide Number Placeholder 5"/>
          <p:cNvSpPr>
            <a:spLocks noGrp="1"/>
          </p:cNvSpPr>
          <p:nvPr>
            <p:ph type="sldNum" sz="quarter" idx="12"/>
          </p:nvPr>
        </p:nvSpPr>
        <p:spPr>
          <a:xfrm>
            <a:off x="10608958" y="5870575"/>
            <a:ext cx="551167" cy="377825"/>
          </a:xfrm>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31412411"/>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668829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5083973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174679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923133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29-10-2023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6024726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934497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29-10-2023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25213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337852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4987904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45009311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88537469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7491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062704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726933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24103309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50545805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73200051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2241E3-C3D7-4883-A3A3-12D3CF7B9DEE}" type="datetimeFigureOut">
              <a:rPr lang="en-IN" smtClean="0"/>
              <a:t>29-10-2023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41437606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626439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2241E3-C3D7-4883-A3A3-12D3CF7B9DEE}" type="datetimeFigureOut">
              <a:rPr lang="en-IN" smtClean="0"/>
              <a:t>29-10-2023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3572795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2241E3-C3D7-4883-A3A3-12D3CF7B9DEE}" type="datetimeFigureOut">
              <a:rPr lang="en-IN" smtClean="0"/>
              <a:t>29-10-2023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0871827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872241E3-C3D7-4883-A3A3-12D3CF7B9DEE}" type="datetimeFigureOut">
              <a:rPr lang="en-IN" smtClean="0"/>
              <a:t>29-10-2023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941296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1451633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2241E3-C3D7-4883-A3A3-12D3CF7B9DEE}" type="datetimeFigureOut">
              <a:rPr lang="en-IN" smtClean="0"/>
              <a:t>29-10-2023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2C395F-0E71-46CB-B1A9-679CB0884389}" type="slidenum">
              <a:rPr lang="en-IN" smtClean="0"/>
              <a:t>‹#›</a:t>
            </a:fld>
            <a:endParaRPr lang="en-IN"/>
          </a:p>
        </p:txBody>
      </p:sp>
    </p:spTree>
    <p:extLst>
      <p:ext uri="{BB962C8B-B14F-4D97-AF65-F5344CB8AC3E}">
        <p14:creationId xmlns:p14="http://schemas.microsoft.com/office/powerpoint/2010/main" val="29517012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872241E3-C3D7-4883-A3A3-12D3CF7B9DEE}" type="datetimeFigureOut">
              <a:rPr lang="en-IN" smtClean="0"/>
              <a:t>29-10-2023</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2301830581"/>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 id="2147483718"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72241E3-C3D7-4883-A3A3-12D3CF7B9DEE}" type="datetimeFigureOut">
              <a:rPr lang="en-IN" smtClean="0"/>
              <a:t>29-10-2023</a:t>
            </a:fld>
            <a:endParaRPr lang="en-IN"/>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D2C395F-0E71-46CB-B1A9-679CB0884389}" type="slidenum">
              <a:rPr lang="en-IN" smtClean="0"/>
              <a:t>‹#›</a:t>
            </a:fld>
            <a:endParaRPr lang="en-IN"/>
          </a:p>
        </p:txBody>
      </p:sp>
    </p:spTree>
    <p:extLst>
      <p:ext uri="{BB962C8B-B14F-4D97-AF65-F5344CB8AC3E}">
        <p14:creationId xmlns:p14="http://schemas.microsoft.com/office/powerpoint/2010/main" val="1855814952"/>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cutt.ly/gbvJuT9" TargetMode="External"/><Relationship Id="rId2" Type="http://schemas.openxmlformats.org/officeDocument/2006/relationships/hyperlink" Target="https://www.python.org/"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5000"/>
            <a:lum/>
          </a:blip>
          <a:srcRect/>
          <a:stretch>
            <a:fillRect t="-8000" b="-8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48C3875-4915-4616-9669-03DC8044F5E9}"/>
              </a:ext>
            </a:extLst>
          </p:cNvPr>
          <p:cNvSpPr txBox="1"/>
          <p:nvPr/>
        </p:nvSpPr>
        <p:spPr>
          <a:xfrm>
            <a:off x="1006239" y="1822763"/>
            <a:ext cx="9942990" cy="2585323"/>
          </a:xfrm>
          <a:prstGeom prst="rect">
            <a:avLst/>
          </a:prstGeom>
          <a:noFill/>
        </p:spPr>
        <p:txBody>
          <a:bodyPr wrap="square" rtlCol="0">
            <a:spAutoFit/>
          </a:bodyPr>
          <a:lstStyle/>
          <a:p>
            <a:pPr algn="ctr"/>
            <a:r>
              <a:rPr lang="en-IN" sz="5400" b="1" dirty="0">
                <a:latin typeface="Times New Roman" panose="02020603050405020304" pitchFamily="18" charset="0"/>
                <a:cs typeface="Times New Roman" panose="02020603050405020304" pitchFamily="18" charset="0"/>
              </a:rPr>
              <a:t>PROJECT ON </a:t>
            </a:r>
          </a:p>
          <a:p>
            <a:pPr algn="ctr"/>
            <a:r>
              <a:rPr lang="en-IN" sz="5400" b="1" dirty="0">
                <a:latin typeface="Times New Roman" panose="02020603050405020304" pitchFamily="18" charset="0"/>
                <a:cs typeface="Times New Roman" panose="02020603050405020304" pitchFamily="18" charset="0"/>
              </a:rPr>
              <a:t>JARVIS DESKTOP VOICE   ASSISTANT</a:t>
            </a:r>
          </a:p>
        </p:txBody>
      </p:sp>
      <p:sp>
        <p:nvSpPr>
          <p:cNvPr id="6" name="TextBox 5">
            <a:extLst>
              <a:ext uri="{FF2B5EF4-FFF2-40B4-BE49-F238E27FC236}">
                <a16:creationId xmlns:a16="http://schemas.microsoft.com/office/drawing/2014/main" id="{429B27FF-3D0A-4793-8F01-007713DBA150}"/>
              </a:ext>
            </a:extLst>
          </p:cNvPr>
          <p:cNvSpPr txBox="1"/>
          <p:nvPr/>
        </p:nvSpPr>
        <p:spPr>
          <a:xfrm>
            <a:off x="266330" y="5459766"/>
            <a:ext cx="4900474" cy="923330"/>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Presented By : Maruri Nitish Kumar Rao</a:t>
            </a:r>
          </a:p>
          <a:p>
            <a:r>
              <a:rPr lang="en-IN" b="1" dirty="0">
                <a:latin typeface="Times New Roman" panose="02020603050405020304" pitchFamily="18" charset="0"/>
                <a:cs typeface="Times New Roman" panose="02020603050405020304" pitchFamily="18" charset="0"/>
              </a:rPr>
              <a:t>Class : BCA 5</a:t>
            </a:r>
            <a:r>
              <a:rPr lang="en-IN" b="1" baseline="30000" dirty="0">
                <a:latin typeface="Times New Roman" panose="02020603050405020304" pitchFamily="18" charset="0"/>
                <a:cs typeface="Times New Roman" panose="02020603050405020304" pitchFamily="18" charset="0"/>
              </a:rPr>
              <a:t>th</a:t>
            </a:r>
            <a:r>
              <a:rPr lang="en-IN" b="1" dirty="0">
                <a:latin typeface="Times New Roman" panose="02020603050405020304" pitchFamily="18" charset="0"/>
                <a:cs typeface="Times New Roman" panose="02020603050405020304" pitchFamily="18" charset="0"/>
              </a:rPr>
              <a:t> SEM</a:t>
            </a:r>
          </a:p>
          <a:p>
            <a:r>
              <a:rPr lang="en-IN" b="1" dirty="0">
                <a:latin typeface="Times New Roman" panose="02020603050405020304" pitchFamily="18" charset="0"/>
                <a:cs typeface="Times New Roman" panose="02020603050405020304" pitchFamily="18" charset="0"/>
              </a:rPr>
              <a:t>Roll No. : 608621861011</a:t>
            </a:r>
          </a:p>
        </p:txBody>
      </p:sp>
    </p:spTree>
    <p:extLst>
      <p:ext uri="{BB962C8B-B14F-4D97-AF65-F5344CB8AC3E}">
        <p14:creationId xmlns:p14="http://schemas.microsoft.com/office/powerpoint/2010/main" val="1871107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914CCDE-A7C2-4A69-9204-9207E87A7BC7}"/>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1 :</a:t>
            </a:r>
          </a:p>
        </p:txBody>
      </p:sp>
      <p:sp>
        <p:nvSpPr>
          <p:cNvPr id="3" name="TextBox 2">
            <a:extLst>
              <a:ext uri="{FF2B5EF4-FFF2-40B4-BE49-F238E27FC236}">
                <a16:creationId xmlns:a16="http://schemas.microsoft.com/office/drawing/2014/main" id="{39D168BB-9D85-45EC-922E-4DCDA811D55E}"/>
              </a:ext>
            </a:extLst>
          </p:cNvPr>
          <p:cNvSpPr txBox="1"/>
          <p:nvPr/>
        </p:nvSpPr>
        <p:spPr>
          <a:xfrm>
            <a:off x="600204" y="1078944"/>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Calling Time() and Date() Functions</a:t>
            </a:r>
          </a:p>
        </p:txBody>
      </p:sp>
      <p:pic>
        <p:nvPicPr>
          <p:cNvPr id="8" name="Content Placeholder 7">
            <a:extLst>
              <a:ext uri="{FF2B5EF4-FFF2-40B4-BE49-F238E27FC236}">
                <a16:creationId xmlns:a16="http://schemas.microsoft.com/office/drawing/2014/main" id="{D2344B8A-F504-E646-6371-66DABA7492A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7260" y="1802781"/>
            <a:ext cx="9662160" cy="4872339"/>
          </a:xfrm>
        </p:spPr>
      </p:pic>
    </p:spTree>
    <p:extLst>
      <p:ext uri="{BB962C8B-B14F-4D97-AF65-F5344CB8AC3E}">
        <p14:creationId xmlns:p14="http://schemas.microsoft.com/office/powerpoint/2010/main" val="1825606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1D1F96-E15C-4D70-B849-E8A8F8593DE2}"/>
              </a:ext>
            </a:extLst>
          </p:cNvPr>
          <p:cNvSpPr txBox="1"/>
          <p:nvPr/>
        </p:nvSpPr>
        <p:spPr>
          <a:xfrm>
            <a:off x="363984" y="3551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2 :</a:t>
            </a:r>
          </a:p>
        </p:txBody>
      </p:sp>
      <p:sp>
        <p:nvSpPr>
          <p:cNvPr id="3" name="TextBox 2">
            <a:extLst>
              <a:ext uri="{FF2B5EF4-FFF2-40B4-BE49-F238E27FC236}">
                <a16:creationId xmlns:a16="http://schemas.microsoft.com/office/drawing/2014/main" id="{1C33F6FF-29AB-406B-8A8A-5DBC373563B0}"/>
              </a:ext>
            </a:extLst>
          </p:cNvPr>
          <p:cNvSpPr txBox="1"/>
          <p:nvPr/>
        </p:nvSpPr>
        <p:spPr>
          <a:xfrm>
            <a:off x="363984" y="878889"/>
            <a:ext cx="4287915"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something on Wikipedia</a:t>
            </a:r>
          </a:p>
        </p:txBody>
      </p:sp>
      <p:sp>
        <p:nvSpPr>
          <p:cNvPr id="6" name="TextBox 5">
            <a:extLst>
              <a:ext uri="{FF2B5EF4-FFF2-40B4-BE49-F238E27FC236}">
                <a16:creationId xmlns:a16="http://schemas.microsoft.com/office/drawing/2014/main" id="{50644363-4F15-4728-98F9-429B07D79372}"/>
              </a:ext>
            </a:extLst>
          </p:cNvPr>
          <p:cNvSpPr txBox="1"/>
          <p:nvPr/>
        </p:nvSpPr>
        <p:spPr>
          <a:xfrm>
            <a:off x="471996" y="1490336"/>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“Wikipedia” the particular elif statement become true and run the command said by user. </a:t>
            </a:r>
          </a:p>
        </p:txBody>
      </p:sp>
      <p:pic>
        <p:nvPicPr>
          <p:cNvPr id="9" name="Content Placeholder 8">
            <a:extLst>
              <a:ext uri="{FF2B5EF4-FFF2-40B4-BE49-F238E27FC236}">
                <a16:creationId xmlns:a16="http://schemas.microsoft.com/office/drawing/2014/main" id="{0DE0B94B-FE43-30D2-1320-3C16E9DB039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0634" y="2101783"/>
            <a:ext cx="9650730" cy="4664777"/>
          </a:xfrm>
        </p:spPr>
      </p:pic>
    </p:spTree>
    <p:extLst>
      <p:ext uri="{BB962C8B-B14F-4D97-AF65-F5344CB8AC3E}">
        <p14:creationId xmlns:p14="http://schemas.microsoft.com/office/powerpoint/2010/main" val="3664963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443219-BE50-4414-BE42-F19F99021643}"/>
              </a:ext>
            </a:extLst>
          </p:cNvPr>
          <p:cNvSpPr txBox="1"/>
          <p:nvPr/>
        </p:nvSpPr>
        <p:spPr>
          <a:xfrm>
            <a:off x="541537" y="363429"/>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3 :</a:t>
            </a:r>
          </a:p>
        </p:txBody>
      </p:sp>
      <p:sp>
        <p:nvSpPr>
          <p:cNvPr id="3" name="TextBox 2">
            <a:extLst>
              <a:ext uri="{FF2B5EF4-FFF2-40B4-BE49-F238E27FC236}">
                <a16:creationId xmlns:a16="http://schemas.microsoft.com/office/drawing/2014/main" id="{50B372E9-CF10-4CE0-9BEA-3EC72C5BC4D0}"/>
              </a:ext>
            </a:extLst>
          </p:cNvPr>
          <p:cNvSpPr txBox="1"/>
          <p:nvPr/>
        </p:nvSpPr>
        <p:spPr>
          <a:xfrm>
            <a:off x="541537" y="1139169"/>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open YouTube and Stack Overflow in browser</a:t>
            </a:r>
          </a:p>
        </p:txBody>
      </p:sp>
      <p:sp>
        <p:nvSpPr>
          <p:cNvPr id="4" name="TextBox 3">
            <a:extLst>
              <a:ext uri="{FF2B5EF4-FFF2-40B4-BE49-F238E27FC236}">
                <a16:creationId xmlns:a16="http://schemas.microsoft.com/office/drawing/2014/main" id="{DD6002A9-1FD7-4AD2-9956-EB2B2BEC959E}"/>
              </a:ext>
            </a:extLst>
          </p:cNvPr>
          <p:cNvSpPr txBox="1"/>
          <p:nvPr/>
        </p:nvSpPr>
        <p:spPr>
          <a:xfrm>
            <a:off x="943993" y="1955970"/>
            <a:ext cx="11248007"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“open YouTube” &amp; “open Stack Overflow” the following sites open in browser</a:t>
            </a:r>
          </a:p>
        </p:txBody>
      </p:sp>
      <p:pic>
        <p:nvPicPr>
          <p:cNvPr id="11" name="Content Placeholder 10">
            <a:extLst>
              <a:ext uri="{FF2B5EF4-FFF2-40B4-BE49-F238E27FC236}">
                <a16:creationId xmlns:a16="http://schemas.microsoft.com/office/drawing/2014/main" id="{33F4D308-92FD-080D-BA6C-97BD693FF07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49580" y="3131820"/>
            <a:ext cx="5334000" cy="3421380"/>
          </a:xfrm>
        </p:spPr>
      </p:pic>
      <p:pic>
        <p:nvPicPr>
          <p:cNvPr id="13" name="Content Placeholder 12">
            <a:extLst>
              <a:ext uri="{FF2B5EF4-FFF2-40B4-BE49-F238E27FC236}">
                <a16:creationId xmlns:a16="http://schemas.microsoft.com/office/drawing/2014/main" id="{D1142D48-2391-B72C-7753-F87885D941F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096000" y="3131820"/>
            <a:ext cx="5567045" cy="3360420"/>
          </a:xfrm>
        </p:spPr>
      </p:pic>
    </p:spTree>
    <p:extLst>
      <p:ext uri="{BB962C8B-B14F-4D97-AF65-F5344CB8AC3E}">
        <p14:creationId xmlns:p14="http://schemas.microsoft.com/office/powerpoint/2010/main" val="16839345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26E5C6-50DB-4476-A107-3053652ECB5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4 :</a:t>
            </a:r>
          </a:p>
        </p:txBody>
      </p:sp>
      <p:sp>
        <p:nvSpPr>
          <p:cNvPr id="3" name="TextBox 2">
            <a:extLst>
              <a:ext uri="{FF2B5EF4-FFF2-40B4-BE49-F238E27FC236}">
                <a16:creationId xmlns:a16="http://schemas.microsoft.com/office/drawing/2014/main" id="{414BAF33-D088-4E01-9C20-293D6D6C7D8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Play Music</a:t>
            </a:r>
          </a:p>
        </p:txBody>
      </p:sp>
      <p:sp>
        <p:nvSpPr>
          <p:cNvPr id="4" name="TextBox 3">
            <a:extLst>
              <a:ext uri="{FF2B5EF4-FFF2-40B4-BE49-F238E27FC236}">
                <a16:creationId xmlns:a16="http://schemas.microsoft.com/office/drawing/2014/main" id="{0913337F-BE75-4BF8-9865-38D6F3099FBA}"/>
              </a:ext>
            </a:extLst>
          </p:cNvPr>
          <p:cNvSpPr txBox="1"/>
          <p:nvPr/>
        </p:nvSpPr>
        <p:spPr>
          <a:xfrm>
            <a:off x="276688" y="1570236"/>
            <a:ext cx="1176291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“Play Music” the assistant will automatically play a random song which is in user music directory.</a:t>
            </a:r>
          </a:p>
        </p:txBody>
      </p:sp>
      <p:pic>
        <p:nvPicPr>
          <p:cNvPr id="9" name="Content Placeholder 8">
            <a:extLst>
              <a:ext uri="{FF2B5EF4-FFF2-40B4-BE49-F238E27FC236}">
                <a16:creationId xmlns:a16="http://schemas.microsoft.com/office/drawing/2014/main" id="{A261634B-1246-882F-178B-49003E7CE6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43666" y="2353734"/>
            <a:ext cx="7535334" cy="4351866"/>
          </a:xfrm>
        </p:spPr>
      </p:pic>
    </p:spTree>
    <p:extLst>
      <p:ext uri="{BB962C8B-B14F-4D97-AF65-F5344CB8AC3E}">
        <p14:creationId xmlns:p14="http://schemas.microsoft.com/office/powerpoint/2010/main" val="1694986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FC608F-FDC4-439F-BF1C-59948D460BF4}"/>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5 :</a:t>
            </a:r>
          </a:p>
        </p:txBody>
      </p:sp>
      <p:sp>
        <p:nvSpPr>
          <p:cNvPr id="3" name="TextBox 2">
            <a:extLst>
              <a:ext uri="{FF2B5EF4-FFF2-40B4-BE49-F238E27FC236}">
                <a16:creationId xmlns:a16="http://schemas.microsoft.com/office/drawing/2014/main" id="{3E41F6EA-909C-4B1A-A9A0-5CA9CFD11393}"/>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search on google</a:t>
            </a:r>
          </a:p>
        </p:txBody>
      </p:sp>
      <p:sp>
        <p:nvSpPr>
          <p:cNvPr id="4" name="TextBox 3">
            <a:extLst>
              <a:ext uri="{FF2B5EF4-FFF2-40B4-BE49-F238E27FC236}">
                <a16:creationId xmlns:a16="http://schemas.microsoft.com/office/drawing/2014/main" id="{9460EDFA-21D1-40B9-9423-7B550134BDF4}"/>
              </a:ext>
            </a:extLst>
          </p:cNvPr>
          <p:cNvSpPr txBox="1"/>
          <p:nvPr/>
        </p:nvSpPr>
        <p:spPr>
          <a:xfrm>
            <a:off x="276688" y="1570236"/>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“search in google” the assistant will search command given by user or if it can’t get that then it                will say and print “Can’t open now, please try again later”.</a:t>
            </a:r>
            <a:endParaRPr lang="en-US" sz="2000" b="0" dirty="0">
              <a:solidFill>
                <a:srgbClr val="D4D4D4"/>
              </a:solidFill>
              <a:effectLst/>
              <a:latin typeface="Consolas" panose="020B0609020204030204" pitchFamily="49" charset="0"/>
            </a:endParaRPr>
          </a:p>
          <a:p>
            <a:endParaRPr lang="en-IN" sz="2000" dirty="0">
              <a:latin typeface="Times New Roman" panose="02020603050405020304" pitchFamily="18" charset="0"/>
              <a:cs typeface="Times New Roman" panose="02020603050405020304" pitchFamily="18" charset="0"/>
            </a:endParaRPr>
          </a:p>
        </p:txBody>
      </p:sp>
      <p:pic>
        <p:nvPicPr>
          <p:cNvPr id="10" name="Content Placeholder 9">
            <a:extLst>
              <a:ext uri="{FF2B5EF4-FFF2-40B4-BE49-F238E27FC236}">
                <a16:creationId xmlns:a16="http://schemas.microsoft.com/office/drawing/2014/main" id="{1421B0DF-A2FB-9553-E52B-68CDE2C1439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6733" y="2585899"/>
            <a:ext cx="7526867" cy="4094301"/>
          </a:xfrm>
        </p:spPr>
      </p:pic>
    </p:spTree>
    <p:extLst>
      <p:ext uri="{BB962C8B-B14F-4D97-AF65-F5344CB8AC3E}">
        <p14:creationId xmlns:p14="http://schemas.microsoft.com/office/powerpoint/2010/main" val="13763924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319ED9-88CF-40F5-8649-DF59174E0FD1}"/>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6 :</a:t>
            </a:r>
          </a:p>
        </p:txBody>
      </p:sp>
      <p:sp>
        <p:nvSpPr>
          <p:cNvPr id="3" name="TextBox 2">
            <a:extLst>
              <a:ext uri="{FF2B5EF4-FFF2-40B4-BE49-F238E27FC236}">
                <a16:creationId xmlns:a16="http://schemas.microsoft.com/office/drawing/2014/main" id="{6120EA5A-EAFE-4368-85CF-A31B199E86FF}"/>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remember something</a:t>
            </a:r>
          </a:p>
        </p:txBody>
      </p:sp>
      <p:sp>
        <p:nvSpPr>
          <p:cNvPr id="4" name="TextBox 3">
            <a:extLst>
              <a:ext uri="{FF2B5EF4-FFF2-40B4-BE49-F238E27FC236}">
                <a16:creationId xmlns:a16="http://schemas.microsoft.com/office/drawing/2014/main" id="{8A0C6BD0-D956-44F2-9789-0BA4209E6F4C}"/>
              </a:ext>
            </a:extLst>
          </p:cNvPr>
          <p:cNvSpPr txBox="1"/>
          <p:nvPr/>
        </p:nvSpPr>
        <p:spPr>
          <a:xfrm>
            <a:off x="276688" y="1403227"/>
            <a:ext cx="11762912" cy="1015663"/>
          </a:xfrm>
          <a:prstGeom prst="rect">
            <a:avLst/>
          </a:prstGeom>
          <a:noFill/>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After speaking “remember that” the assistant will ask you that “what should I remember then user tell him particular thing now, if user want to know what assistant remember is then the user has to speak “do you remember anything” then our assistant will tell the user what he told to assistant early.</a:t>
            </a:r>
          </a:p>
        </p:txBody>
      </p:sp>
      <p:pic>
        <p:nvPicPr>
          <p:cNvPr id="9" name="Content Placeholder 8">
            <a:extLst>
              <a:ext uri="{FF2B5EF4-FFF2-40B4-BE49-F238E27FC236}">
                <a16:creationId xmlns:a16="http://schemas.microsoft.com/office/drawing/2014/main" id="{322E1CF5-F623-1E39-BF76-5658C15A216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2799" y="2650067"/>
            <a:ext cx="7899401" cy="4055533"/>
          </a:xfrm>
        </p:spPr>
      </p:pic>
    </p:spTree>
    <p:extLst>
      <p:ext uri="{BB962C8B-B14F-4D97-AF65-F5344CB8AC3E}">
        <p14:creationId xmlns:p14="http://schemas.microsoft.com/office/powerpoint/2010/main" val="795635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CCB2C3-A27B-4981-8185-C533C04B18B9}"/>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7 :</a:t>
            </a:r>
          </a:p>
        </p:txBody>
      </p:sp>
      <p:sp>
        <p:nvSpPr>
          <p:cNvPr id="3" name="TextBox 2">
            <a:extLst>
              <a:ext uri="{FF2B5EF4-FFF2-40B4-BE49-F238E27FC236}">
                <a16:creationId xmlns:a16="http://schemas.microsoft.com/office/drawing/2014/main" id="{E42DA443-0D5E-4A10-9C41-229393A6BF66}"/>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take screenshot</a:t>
            </a:r>
          </a:p>
        </p:txBody>
      </p:sp>
      <p:sp>
        <p:nvSpPr>
          <p:cNvPr id="6" name="TextBox 5">
            <a:extLst>
              <a:ext uri="{FF2B5EF4-FFF2-40B4-BE49-F238E27FC236}">
                <a16:creationId xmlns:a16="http://schemas.microsoft.com/office/drawing/2014/main" id="{5EC296C1-7B9B-45F1-890B-D3B9C8A617C9}"/>
              </a:ext>
            </a:extLst>
          </p:cNvPr>
          <p:cNvSpPr txBox="1"/>
          <p:nvPr/>
        </p:nvSpPr>
        <p:spPr>
          <a:xfrm>
            <a:off x="665825" y="1562470"/>
            <a:ext cx="11105965" cy="384721"/>
          </a:xfrm>
          <a:prstGeom prst="rect">
            <a:avLst/>
          </a:prstGeom>
          <a:noFill/>
        </p:spPr>
        <p:txBody>
          <a:bodyPr wrap="square" rtlCol="0">
            <a:spAutoFit/>
          </a:bodyPr>
          <a:lstStyle/>
          <a:p>
            <a:r>
              <a:rPr lang="en-IN" sz="1900" dirty="0">
                <a:latin typeface="Times New Roman" panose="02020603050405020304" pitchFamily="18" charset="0"/>
                <a:cs typeface="Times New Roman" panose="02020603050405020304" pitchFamily="18" charset="0"/>
              </a:rPr>
              <a:t>After speaking “take a screenshot” the assistant will take screenshot and let you know it has taken screenshot.</a:t>
            </a:r>
          </a:p>
        </p:txBody>
      </p:sp>
      <p:pic>
        <p:nvPicPr>
          <p:cNvPr id="9" name="Content Placeholder 8">
            <a:extLst>
              <a:ext uri="{FF2B5EF4-FFF2-40B4-BE49-F238E27FC236}">
                <a16:creationId xmlns:a16="http://schemas.microsoft.com/office/drawing/2014/main" id="{6715018B-022B-6059-5291-9E6FB3D072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21933" y="2221784"/>
            <a:ext cx="8348133" cy="4513857"/>
          </a:xfrm>
        </p:spPr>
      </p:pic>
    </p:spTree>
    <p:extLst>
      <p:ext uri="{BB962C8B-B14F-4D97-AF65-F5344CB8AC3E}">
        <p14:creationId xmlns:p14="http://schemas.microsoft.com/office/powerpoint/2010/main" val="258194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91B9CCA-7DCD-4EF2-970F-5C73740E4867}"/>
              </a:ext>
            </a:extLst>
          </p:cNvPr>
          <p:cNvSpPr txBox="1"/>
          <p:nvPr/>
        </p:nvSpPr>
        <p:spPr>
          <a:xfrm>
            <a:off x="603681" y="372307"/>
            <a:ext cx="2210540"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Task 8 :</a:t>
            </a:r>
          </a:p>
        </p:txBody>
      </p:sp>
      <p:sp>
        <p:nvSpPr>
          <p:cNvPr id="3" name="TextBox 2">
            <a:extLst>
              <a:ext uri="{FF2B5EF4-FFF2-40B4-BE49-F238E27FC236}">
                <a16:creationId xmlns:a16="http://schemas.microsoft.com/office/drawing/2014/main" id="{E1C6D064-EF9B-406F-AC68-D77B3611B2EA}"/>
              </a:ext>
            </a:extLst>
          </p:cNvPr>
          <p:cNvSpPr txBox="1"/>
          <p:nvPr/>
        </p:nvSpPr>
        <p:spPr>
          <a:xfrm>
            <a:off x="426128" y="887767"/>
            <a:ext cx="5732016"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To make assistant quit the session</a:t>
            </a:r>
          </a:p>
        </p:txBody>
      </p:sp>
      <p:sp>
        <p:nvSpPr>
          <p:cNvPr id="4" name="TextBox 3">
            <a:extLst>
              <a:ext uri="{FF2B5EF4-FFF2-40B4-BE49-F238E27FC236}">
                <a16:creationId xmlns:a16="http://schemas.microsoft.com/office/drawing/2014/main" id="{863499A8-070B-4B02-B114-ACC33FE1F7BB}"/>
              </a:ext>
            </a:extLst>
          </p:cNvPr>
          <p:cNvSpPr txBox="1"/>
          <p:nvPr/>
        </p:nvSpPr>
        <p:spPr>
          <a:xfrm>
            <a:off x="1100830" y="1580225"/>
            <a:ext cx="9365942" cy="400110"/>
          </a:xfrm>
          <a:prstGeom prst="rect">
            <a:avLst/>
          </a:prstGeom>
          <a:noFill/>
        </p:spPr>
        <p:txBody>
          <a:bodyPr wrap="square" rtlCol="0">
            <a:spAutoFit/>
          </a:bodyPr>
          <a:lstStyle/>
          <a:p>
            <a:r>
              <a:rPr lang="en-IN" sz="2000" dirty="0">
                <a:latin typeface="Times New Roman" panose="02020603050405020304" pitchFamily="18" charset="0"/>
                <a:cs typeface="Times New Roman" panose="02020603050405020304" pitchFamily="18" charset="0"/>
              </a:rPr>
              <a:t>After speaking “Jarvis quit” the assistant will offline and then the program will stop. </a:t>
            </a:r>
          </a:p>
        </p:txBody>
      </p:sp>
      <p:pic>
        <p:nvPicPr>
          <p:cNvPr id="9" name="Content Placeholder 8">
            <a:extLst>
              <a:ext uri="{FF2B5EF4-FFF2-40B4-BE49-F238E27FC236}">
                <a16:creationId xmlns:a16="http://schemas.microsoft.com/office/drawing/2014/main" id="{25A67BD5-2596-9DFE-3C6F-7729286F7F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0" y="2556934"/>
            <a:ext cx="7619999" cy="4072693"/>
          </a:xfrm>
        </p:spPr>
      </p:pic>
    </p:spTree>
    <p:extLst>
      <p:ext uri="{BB962C8B-B14F-4D97-AF65-F5344CB8AC3E}">
        <p14:creationId xmlns:p14="http://schemas.microsoft.com/office/powerpoint/2010/main" val="205410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765E77F-9A70-42EB-82E8-44B8C3014110}"/>
              </a:ext>
            </a:extLst>
          </p:cNvPr>
          <p:cNvSpPr txBox="1"/>
          <p:nvPr/>
        </p:nvSpPr>
        <p:spPr>
          <a:xfrm>
            <a:off x="452761"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Advantages:</a:t>
            </a:r>
          </a:p>
        </p:txBody>
      </p:sp>
      <p:sp>
        <p:nvSpPr>
          <p:cNvPr id="3" name="TextBox 2">
            <a:extLst>
              <a:ext uri="{FF2B5EF4-FFF2-40B4-BE49-F238E27FC236}">
                <a16:creationId xmlns:a16="http://schemas.microsoft.com/office/drawing/2014/main" id="{263A3A18-6012-43C0-B5B9-3FABDEEE2E4B}"/>
              </a:ext>
            </a:extLst>
          </p:cNvPr>
          <p:cNvSpPr txBox="1"/>
          <p:nvPr/>
        </p:nvSpPr>
        <p:spPr>
          <a:xfrm>
            <a:off x="452761" y="1562470"/>
            <a:ext cx="5513033" cy="3785652"/>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Easy to use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Can work with variety of commands</a:t>
            </a:r>
          </a:p>
          <a:p>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Custom commands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Secure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Artificial intelligence make advancement in it.</a:t>
            </a:r>
            <a:endParaRPr lang="en-IN" sz="2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DD5FAEB0-8D61-400F-A614-F1C1297C4460}"/>
              </a:ext>
            </a:extLst>
          </p:cNvPr>
          <p:cNvSpPr txBox="1"/>
          <p:nvPr/>
        </p:nvSpPr>
        <p:spPr>
          <a:xfrm>
            <a:off x="6096000" y="771215"/>
            <a:ext cx="4305669"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Disadvantages:</a:t>
            </a:r>
          </a:p>
        </p:txBody>
      </p:sp>
      <p:sp>
        <p:nvSpPr>
          <p:cNvPr id="5" name="TextBox 4">
            <a:extLst>
              <a:ext uri="{FF2B5EF4-FFF2-40B4-BE49-F238E27FC236}">
                <a16:creationId xmlns:a16="http://schemas.microsoft.com/office/drawing/2014/main" id="{9EE2BAF1-F9F9-4D22-BDF0-3231DC16EC53}"/>
              </a:ext>
            </a:extLst>
          </p:cNvPr>
          <p:cNvSpPr txBox="1"/>
          <p:nvPr/>
        </p:nvSpPr>
        <p:spPr>
          <a:xfrm>
            <a:off x="6096000" y="1720840"/>
            <a:ext cx="5513033" cy="3416320"/>
          </a:xfrm>
          <a:prstGeom prst="rect">
            <a:avLst/>
          </a:prstGeom>
          <a:noFill/>
        </p:spPr>
        <p:txBody>
          <a:bodyPr wrap="square" rtlCol="0">
            <a:spAutoFit/>
          </a:bodyPr>
          <a:lstStyle/>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Limited language support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Costly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Expensive equipments </a:t>
            </a:r>
          </a:p>
          <a:p>
            <a:pPr marL="285750" indent="-285750">
              <a:buFont typeface="Wingdings" panose="05000000000000000000" pitchFamily="2" charset="2"/>
              <a:buChar char="q"/>
            </a:pPr>
            <a:endParaRPr lang="en-US" sz="2400" b="0" i="0" dirty="0">
              <a:effectLst/>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b="0" i="0" dirty="0">
                <a:effectLst/>
                <a:latin typeface="Times New Roman" panose="02020603050405020304" pitchFamily="18" charset="0"/>
                <a:cs typeface="Times New Roman" panose="02020603050405020304" pitchFamily="18" charset="0"/>
              </a:rPr>
              <a:t>It cannot work in noisy environment</a:t>
            </a:r>
          </a:p>
          <a:p>
            <a:pPr marL="285750" indent="-285750">
              <a:buFont typeface="Wingdings" panose="05000000000000000000" pitchFamily="2" charset="2"/>
              <a:buChar char="q"/>
            </a:pPr>
            <a:endParaRPr lang="en-US"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Can’t use for many numbers of people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0984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B3E651-3BD1-4989-A662-5C0FE12AA4CF}"/>
              </a:ext>
            </a:extLst>
          </p:cNvPr>
          <p:cNvSpPr txBox="1"/>
          <p:nvPr/>
        </p:nvSpPr>
        <p:spPr>
          <a:xfrm>
            <a:off x="4411951" y="652004"/>
            <a:ext cx="3781887" cy="646331"/>
          </a:xfrm>
          <a:prstGeom prst="rect">
            <a:avLst/>
          </a:prstGeom>
          <a:noFill/>
        </p:spPr>
        <p:txBody>
          <a:bodyPr wrap="square" rtlCol="0">
            <a:spAutoFit/>
          </a:bodyPr>
          <a:lstStyle/>
          <a:p>
            <a:r>
              <a:rPr lang="en-US" sz="3600" b="1" dirty="0">
                <a:latin typeface="Times New Roman" panose="02020603050405020304" pitchFamily="18" charset="0"/>
                <a:cs typeface="Times New Roman" panose="02020603050405020304" pitchFamily="18" charset="0"/>
              </a:rPr>
              <a:t>REFERENCES</a:t>
            </a:r>
            <a:endParaRPr lang="en-IN" sz="36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07F8BED-720F-477C-94F7-3558ED33B114}"/>
              </a:ext>
            </a:extLst>
          </p:cNvPr>
          <p:cNvSpPr txBox="1"/>
          <p:nvPr/>
        </p:nvSpPr>
        <p:spPr>
          <a:xfrm>
            <a:off x="872370" y="2522619"/>
            <a:ext cx="10447259" cy="4247317"/>
          </a:xfrm>
          <a:prstGeom prst="rect">
            <a:avLst/>
          </a:prstGeom>
          <a:noFill/>
        </p:spPr>
        <p:txBody>
          <a:bodyPr wrap="square" rtlCol="0">
            <a:spAutoFit/>
          </a:bodyPr>
          <a:lstStyle/>
          <a:p>
            <a:pPr marL="285750" indent="-285750">
              <a:buFont typeface="Wingdings" panose="05000000000000000000" pitchFamily="2" charset="2"/>
              <a:buChar char="q"/>
            </a:pPr>
            <a:r>
              <a:rPr lang="en-US" sz="2400" dirty="0"/>
              <a:t>Python : </a:t>
            </a:r>
            <a:r>
              <a:rPr lang="en-US" sz="2400" dirty="0">
                <a:hlinkClick r:id="rId2"/>
              </a:rPr>
              <a:t>https://www.python.org/</a:t>
            </a:r>
            <a:endParaRPr lang="en-US"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Pyttsx3 : https://cutt.ly/ObvJsYr</a:t>
            </a:r>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Pyaudio : </a:t>
            </a:r>
            <a:r>
              <a:rPr lang="en-US" sz="2400" dirty="0">
                <a:hlinkClick r:id="rId3"/>
              </a:rPr>
              <a:t>https://cutt.ly/gbvJuT9</a:t>
            </a:r>
            <a:endParaRPr lang="en-US" sz="2400" dirty="0"/>
          </a:p>
          <a:p>
            <a:pPr marL="285750" indent="-285750">
              <a:buFont typeface="Wingdings" panose="05000000000000000000" pitchFamily="2" charset="2"/>
              <a:buChar char="q"/>
            </a:pPr>
            <a:endParaRPr lang="en-US" sz="2400" dirty="0"/>
          </a:p>
          <a:p>
            <a:pPr marL="285750" indent="-285750">
              <a:buFont typeface="Wingdings" panose="05000000000000000000" pitchFamily="2" charset="2"/>
              <a:buChar char="q"/>
            </a:pPr>
            <a:r>
              <a:rPr lang="en-US" sz="2400" dirty="0"/>
              <a:t>YouTube :https://www.youtube.com/@CodeWithHarry</a:t>
            </a:r>
          </a:p>
          <a:p>
            <a:pPr marL="285750" indent="-285750">
              <a:buFont typeface="Wingdings" panose="05000000000000000000" pitchFamily="2" charset="2"/>
              <a:buChar char="q"/>
            </a:pPr>
            <a:endParaRPr lang="en-US" sz="2400" dirty="0"/>
          </a:p>
          <a:p>
            <a:endParaRPr lang="en-US" sz="2400"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endParaRPr lang="en-IN" dirty="0"/>
          </a:p>
        </p:txBody>
      </p:sp>
    </p:spTree>
    <p:extLst>
      <p:ext uri="{BB962C8B-B14F-4D97-AF65-F5344CB8AC3E}">
        <p14:creationId xmlns:p14="http://schemas.microsoft.com/office/powerpoint/2010/main" val="800588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701D83-6E30-4AE8-83EC-6377569B7526}"/>
              </a:ext>
            </a:extLst>
          </p:cNvPr>
          <p:cNvSpPr txBox="1"/>
          <p:nvPr/>
        </p:nvSpPr>
        <p:spPr>
          <a:xfrm>
            <a:off x="3382392" y="-66973"/>
            <a:ext cx="4634144"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CONTENTS</a:t>
            </a:r>
          </a:p>
        </p:txBody>
      </p:sp>
      <p:sp>
        <p:nvSpPr>
          <p:cNvPr id="3" name="TextBox 2">
            <a:extLst>
              <a:ext uri="{FF2B5EF4-FFF2-40B4-BE49-F238E27FC236}">
                <a16:creationId xmlns:a16="http://schemas.microsoft.com/office/drawing/2014/main" id="{9BBB41F9-0E64-4173-A05B-420BE8EDEAAE}"/>
              </a:ext>
            </a:extLst>
          </p:cNvPr>
          <p:cNvSpPr txBox="1"/>
          <p:nvPr/>
        </p:nvSpPr>
        <p:spPr>
          <a:xfrm>
            <a:off x="347234" y="1440864"/>
            <a:ext cx="6755907" cy="4801314"/>
          </a:xfrm>
          <a:prstGeom prst="rect">
            <a:avLst/>
          </a:prstGeom>
          <a:noFill/>
        </p:spPr>
        <p:txBody>
          <a:bodyPr wrap="square" rtlCol="0">
            <a:spAutoFit/>
          </a:bodyPr>
          <a:lstStyle/>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Introduction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Tools &amp; Technologies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Hardware Requirements</a:t>
            </a:r>
          </a:p>
          <a:p>
            <a:pPr marL="285750" indent="-285750">
              <a:buFont typeface="Wingdings" panose="05000000000000000000" pitchFamily="2" charset="2"/>
              <a:buChar char="q"/>
            </a:pPr>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Software Requirements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Modules/Libraries Used</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Implementation</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Tasks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Advantages/Disadvantages</a:t>
            </a:r>
          </a:p>
          <a:p>
            <a:endParaRPr lang="en-IN"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dirty="0">
                <a:latin typeface="Times New Roman" panose="02020603050405020304" pitchFamily="18" charset="0"/>
                <a:cs typeface="Times New Roman" panose="02020603050405020304" pitchFamily="18" charset="0"/>
              </a:rPr>
              <a:t>References</a:t>
            </a:r>
          </a:p>
        </p:txBody>
      </p:sp>
      <p:pic>
        <p:nvPicPr>
          <p:cNvPr id="7" name="Picture 6">
            <a:extLst>
              <a:ext uri="{FF2B5EF4-FFF2-40B4-BE49-F238E27FC236}">
                <a16:creationId xmlns:a16="http://schemas.microsoft.com/office/drawing/2014/main" id="{A7566B4C-08EE-406E-ADDB-523A637B5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40864"/>
            <a:ext cx="3684232" cy="4693606"/>
          </a:xfrm>
          <a:prstGeom prst="rect">
            <a:avLst/>
          </a:prstGeom>
        </p:spPr>
      </p:pic>
    </p:spTree>
    <p:extLst>
      <p:ext uri="{BB962C8B-B14F-4D97-AF65-F5344CB8AC3E}">
        <p14:creationId xmlns:p14="http://schemas.microsoft.com/office/powerpoint/2010/main" val="743151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B68B33-754D-423C-AAC6-858AFCCA6BEF}"/>
              </a:ext>
            </a:extLst>
          </p:cNvPr>
          <p:cNvSpPr txBox="1"/>
          <p:nvPr/>
        </p:nvSpPr>
        <p:spPr>
          <a:xfrm>
            <a:off x="1936811" y="2281562"/>
            <a:ext cx="8318377" cy="1569660"/>
          </a:xfrm>
          <a:prstGeom prst="rect">
            <a:avLst/>
          </a:prstGeom>
          <a:noFill/>
        </p:spPr>
        <p:txBody>
          <a:bodyPr wrap="square" rtlCol="0">
            <a:spAutoFit/>
          </a:bodyPr>
          <a:lstStyle/>
          <a:p>
            <a:r>
              <a:rPr lang="en-IN" sz="9600" dirty="0">
                <a:latin typeface="Algerian" panose="04020705040A02060702" pitchFamily="82" charset="0"/>
              </a:rPr>
              <a:t>THANK YOU !!</a:t>
            </a:r>
          </a:p>
        </p:txBody>
      </p:sp>
    </p:spTree>
    <p:extLst>
      <p:ext uri="{BB962C8B-B14F-4D97-AF65-F5344CB8AC3E}">
        <p14:creationId xmlns:p14="http://schemas.microsoft.com/office/powerpoint/2010/main" val="17494325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125E5E-76A1-4937-AE77-145FA0EF3549}"/>
              </a:ext>
            </a:extLst>
          </p:cNvPr>
          <p:cNvSpPr txBox="1"/>
          <p:nvPr/>
        </p:nvSpPr>
        <p:spPr>
          <a:xfrm>
            <a:off x="2854423" y="819671"/>
            <a:ext cx="8433786" cy="1015663"/>
          </a:xfrm>
          <a:prstGeom prst="rect">
            <a:avLst/>
          </a:prstGeom>
          <a:noFill/>
        </p:spPr>
        <p:txBody>
          <a:bodyPr wrap="square" rtlCol="0">
            <a:spAutoFit/>
          </a:bodyPr>
          <a:lstStyle/>
          <a:p>
            <a:r>
              <a:rPr lang="en-IN" sz="6000" b="1" dirty="0">
                <a:latin typeface="Times New Roman" panose="02020603050405020304" pitchFamily="18" charset="0"/>
                <a:cs typeface="Times New Roman" panose="02020603050405020304" pitchFamily="18" charset="0"/>
              </a:rPr>
              <a:t>INTRODUCTION</a:t>
            </a:r>
          </a:p>
        </p:txBody>
      </p:sp>
      <p:sp>
        <p:nvSpPr>
          <p:cNvPr id="8" name="Content Placeholder 7">
            <a:extLst>
              <a:ext uri="{FF2B5EF4-FFF2-40B4-BE49-F238E27FC236}">
                <a16:creationId xmlns:a16="http://schemas.microsoft.com/office/drawing/2014/main" id="{8555E04E-F574-703A-3031-18F13363F641}"/>
              </a:ext>
            </a:extLst>
          </p:cNvPr>
          <p:cNvSpPr txBox="1">
            <a:spLocks noGrp="1"/>
          </p:cNvSpPr>
          <p:nvPr>
            <p:ph idx="1"/>
          </p:nvPr>
        </p:nvSpPr>
        <p:spPr>
          <a:xfrm>
            <a:off x="685800" y="2650843"/>
            <a:ext cx="11089257" cy="3190617"/>
          </a:xfrm>
          <a:prstGeom prst="rect">
            <a:avLst/>
          </a:prstGeom>
          <a:noFill/>
        </p:spPr>
        <p:txBody>
          <a:bodyPr wrap="square" rtlCol="0">
            <a:spAutoFit/>
          </a:bodyPr>
          <a:lstStyle/>
          <a:p>
            <a:pPr marL="0" indent="0">
              <a:buNone/>
            </a:pPr>
            <a:r>
              <a:rPr lang="en-IN" sz="2400" dirty="0">
                <a:latin typeface="Times New Roman" panose="02020603050405020304" pitchFamily="18" charset="0"/>
                <a:cs typeface="Times New Roman" panose="02020603050405020304" pitchFamily="18" charset="0"/>
              </a:rPr>
              <a:t>JARVIS – Desktop voice assistant is a voice-recognition artificial intelliger </a:t>
            </a:r>
            <a:r>
              <a:rPr lang="en-US" sz="2400" dirty="0">
                <a:latin typeface="Times New Roman" panose="02020603050405020304" pitchFamily="18" charset="0"/>
                <a:cs typeface="Times New Roman" panose="02020603050405020304" pitchFamily="18" charset="0"/>
              </a:rPr>
              <a:t>application designed by me to perform tasks or services for an Individual based on commands or questions.</a:t>
            </a: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It can play music from computer or from YouTube.</a:t>
            </a: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It can do Wikipedia searches for you.</a:t>
            </a: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It is capable of opening websites like Google, YouTube, etc in a web browser.</a:t>
            </a:r>
          </a:p>
          <a:p>
            <a:pPr>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 It is capable of opening apps like code editor, command prompt, notepad, chrome etc.</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5193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2AF258B-CDCF-4FE3-ACF0-8B97AAF5B117}"/>
              </a:ext>
            </a:extLst>
          </p:cNvPr>
          <p:cNvSpPr txBox="1"/>
          <p:nvPr/>
        </p:nvSpPr>
        <p:spPr>
          <a:xfrm>
            <a:off x="3838755" y="623902"/>
            <a:ext cx="6272344" cy="523220"/>
          </a:xfrm>
          <a:prstGeom prst="rect">
            <a:avLst/>
          </a:prstGeom>
          <a:noFill/>
        </p:spPr>
        <p:txBody>
          <a:bodyPr wrap="square" rtlCol="0">
            <a:spAutoFit/>
          </a:bodyPr>
          <a:lstStyle/>
          <a:p>
            <a:r>
              <a:rPr lang="en-US" sz="2800" dirty="0">
                <a:latin typeface="Times New Roman" panose="02020603050405020304" pitchFamily="18" charset="0"/>
                <a:cs typeface="Times New Roman" panose="02020603050405020304" pitchFamily="18" charset="0"/>
              </a:rPr>
              <a:t>TOOLS &amp; TECHNOLOGIES</a:t>
            </a:r>
            <a:endParaRPr lang="en-IN" sz="2800" dirty="0">
              <a:latin typeface="Times New Roman" panose="02020603050405020304" pitchFamily="18" charset="0"/>
              <a:cs typeface="Times New Roman" panose="02020603050405020304" pitchFamily="18" charset="0"/>
            </a:endParaRPr>
          </a:p>
        </p:txBody>
      </p:sp>
      <p:sp>
        <p:nvSpPr>
          <p:cNvPr id="3" name="Oval 2">
            <a:extLst>
              <a:ext uri="{FF2B5EF4-FFF2-40B4-BE49-F238E27FC236}">
                <a16:creationId xmlns:a16="http://schemas.microsoft.com/office/drawing/2014/main" id="{302F47BC-9EE4-409B-A1C7-17FACB4EFA28}"/>
              </a:ext>
            </a:extLst>
          </p:cNvPr>
          <p:cNvSpPr/>
          <p:nvPr/>
        </p:nvSpPr>
        <p:spPr>
          <a:xfrm>
            <a:off x="1730316" y="2263215"/>
            <a:ext cx="2325949" cy="2299316"/>
          </a:xfrm>
          <a:prstGeom prst="ellipse">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Oval 3">
            <a:extLst>
              <a:ext uri="{FF2B5EF4-FFF2-40B4-BE49-F238E27FC236}">
                <a16:creationId xmlns:a16="http://schemas.microsoft.com/office/drawing/2014/main" id="{AAE444C6-1987-47B7-A2EE-DB0E1F0E16E8}"/>
              </a:ext>
            </a:extLst>
          </p:cNvPr>
          <p:cNvSpPr/>
          <p:nvPr/>
        </p:nvSpPr>
        <p:spPr>
          <a:xfrm>
            <a:off x="7714547" y="2246997"/>
            <a:ext cx="2325949" cy="2186126"/>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TextBox 7">
            <a:extLst>
              <a:ext uri="{FF2B5EF4-FFF2-40B4-BE49-F238E27FC236}">
                <a16:creationId xmlns:a16="http://schemas.microsoft.com/office/drawing/2014/main" id="{5C89C3F3-7725-401F-888F-0ED9ACB0CE3C}"/>
              </a:ext>
            </a:extLst>
          </p:cNvPr>
          <p:cNvSpPr txBox="1"/>
          <p:nvPr/>
        </p:nvSpPr>
        <p:spPr>
          <a:xfrm>
            <a:off x="2023278" y="4846694"/>
            <a:ext cx="1740023" cy="375891"/>
          </a:xfrm>
          <a:prstGeom prst="rect">
            <a:avLst/>
          </a:prstGeom>
          <a:noFill/>
        </p:spPr>
        <p:txBody>
          <a:bodyPr wrap="square" rtlCol="0">
            <a:spAutoFit/>
          </a:bodyPr>
          <a:lstStyle/>
          <a:p>
            <a:r>
              <a:rPr lang="en-US" dirty="0"/>
              <a:t>Version : 3.11</a:t>
            </a:r>
            <a:endParaRPr lang="en-IN" dirty="0"/>
          </a:p>
        </p:txBody>
      </p:sp>
      <p:sp>
        <p:nvSpPr>
          <p:cNvPr id="10" name="TextBox 9">
            <a:extLst>
              <a:ext uri="{FF2B5EF4-FFF2-40B4-BE49-F238E27FC236}">
                <a16:creationId xmlns:a16="http://schemas.microsoft.com/office/drawing/2014/main" id="{FF0B4BEA-07E7-45BB-8F79-0A395F230A50}"/>
              </a:ext>
            </a:extLst>
          </p:cNvPr>
          <p:cNvSpPr txBox="1"/>
          <p:nvPr/>
        </p:nvSpPr>
        <p:spPr>
          <a:xfrm>
            <a:off x="8198620" y="4777160"/>
            <a:ext cx="1740023" cy="369332"/>
          </a:xfrm>
          <a:prstGeom prst="rect">
            <a:avLst/>
          </a:prstGeom>
          <a:noFill/>
        </p:spPr>
        <p:txBody>
          <a:bodyPr wrap="square" rtlCol="0">
            <a:spAutoFit/>
          </a:bodyPr>
          <a:lstStyle/>
          <a:p>
            <a:r>
              <a:rPr lang="en-US" dirty="0"/>
              <a:t>Version : 1.83</a:t>
            </a:r>
          </a:p>
        </p:txBody>
      </p:sp>
    </p:spTree>
    <p:extLst>
      <p:ext uri="{BB962C8B-B14F-4D97-AF65-F5344CB8AC3E}">
        <p14:creationId xmlns:p14="http://schemas.microsoft.com/office/powerpoint/2010/main" val="36290025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F7EA-871C-3D55-3AD4-B4BA862211AF}"/>
              </a:ext>
            </a:extLst>
          </p:cNvPr>
          <p:cNvSpPr>
            <a:spLocks noGrp="1"/>
          </p:cNvSpPr>
          <p:nvPr>
            <p:ph type="title"/>
          </p:nvPr>
        </p:nvSpPr>
        <p:spPr>
          <a:xfrm>
            <a:off x="3338423" y="609602"/>
            <a:ext cx="7478805" cy="1788542"/>
          </a:xfrm>
        </p:spPr>
        <p:txBody>
          <a:bodyPr>
            <a:normAutofit/>
          </a:bodyPr>
          <a:lstStyle/>
          <a:p>
            <a:r>
              <a:rPr lang="en-IN" sz="4000" b="1" dirty="0">
                <a:latin typeface="Times New Roman" panose="02020603050405020304" pitchFamily="18" charset="0"/>
                <a:cs typeface="Times New Roman" panose="02020603050405020304" pitchFamily="18" charset="0"/>
              </a:rPr>
              <a:t>Hardware Requirements</a:t>
            </a:r>
          </a:p>
        </p:txBody>
      </p:sp>
      <p:sp>
        <p:nvSpPr>
          <p:cNvPr id="3" name="Text Placeholder 2">
            <a:extLst>
              <a:ext uri="{FF2B5EF4-FFF2-40B4-BE49-F238E27FC236}">
                <a16:creationId xmlns:a16="http://schemas.microsoft.com/office/drawing/2014/main" id="{4E5995F6-C615-5AE3-2D31-98150431A240}"/>
              </a:ext>
            </a:extLst>
          </p:cNvPr>
          <p:cNvSpPr>
            <a:spLocks noGrp="1"/>
          </p:cNvSpPr>
          <p:nvPr>
            <p:ph type="body" idx="1"/>
          </p:nvPr>
        </p:nvSpPr>
        <p:spPr>
          <a:xfrm>
            <a:off x="685800" y="3174521"/>
            <a:ext cx="10131428" cy="2616679"/>
          </a:xfrm>
        </p:spPr>
        <p:txBody>
          <a:bodyPr>
            <a:normAutofit/>
          </a:bodyPr>
          <a:lstStyle/>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PC or Laptop.</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For PC microphone is required as laptop has inbuilt microphone.</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Internet connection.</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At least 1 GB Ram.</a:t>
            </a:r>
          </a:p>
          <a:p>
            <a:pPr marL="342900" indent="-342900">
              <a:buFont typeface="Wingdings" panose="05000000000000000000" pitchFamily="2" charset="2"/>
              <a:buChar char="q"/>
            </a:pPr>
            <a:r>
              <a:rPr lang="en-US" sz="2400" dirty="0">
                <a:latin typeface="Times New Roman" panose="02020603050405020304" pitchFamily="18" charset="0"/>
                <a:cs typeface="Times New Roman" panose="02020603050405020304" pitchFamily="18" charset="0"/>
              </a:rPr>
              <a:t>512 MB Graphic card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4828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20F3D-873F-CEF1-DD89-6C918978E630}"/>
              </a:ext>
            </a:extLst>
          </p:cNvPr>
          <p:cNvSpPr>
            <a:spLocks noGrp="1"/>
          </p:cNvSpPr>
          <p:nvPr>
            <p:ph type="title"/>
          </p:nvPr>
        </p:nvSpPr>
        <p:spPr>
          <a:xfrm>
            <a:off x="3692106" y="618228"/>
            <a:ext cx="6900836" cy="1779916"/>
          </a:xfrm>
        </p:spPr>
        <p:txBody>
          <a:bodyPr>
            <a:normAutofit/>
          </a:bodyPr>
          <a:lstStyle/>
          <a:p>
            <a:r>
              <a:rPr lang="en-IN" sz="4000" dirty="0">
                <a:latin typeface="Times New Roman" panose="02020603050405020304" pitchFamily="18" charset="0"/>
                <a:cs typeface="Times New Roman" panose="02020603050405020304" pitchFamily="18" charset="0"/>
              </a:rPr>
              <a:t>Software Requirements</a:t>
            </a:r>
          </a:p>
        </p:txBody>
      </p:sp>
      <p:sp>
        <p:nvSpPr>
          <p:cNvPr id="3" name="Text Placeholder 2">
            <a:extLst>
              <a:ext uri="{FF2B5EF4-FFF2-40B4-BE49-F238E27FC236}">
                <a16:creationId xmlns:a16="http://schemas.microsoft.com/office/drawing/2014/main" id="{369EBAC8-90E0-6E5A-62BA-5A948BD74FE9}"/>
              </a:ext>
            </a:extLst>
          </p:cNvPr>
          <p:cNvSpPr>
            <a:spLocks noGrp="1"/>
          </p:cNvSpPr>
          <p:nvPr>
            <p:ph type="body" idx="1"/>
          </p:nvPr>
        </p:nvSpPr>
        <p:spPr>
          <a:xfrm>
            <a:off x="685800" y="2398144"/>
            <a:ext cx="10131428" cy="3393056"/>
          </a:xfrm>
        </p:spPr>
        <p:txBody>
          <a:bodyPr>
            <a:normAutofit/>
          </a:bodyPr>
          <a:lstStyle/>
          <a:p>
            <a:pPr marL="342900" indent="-342900">
              <a:buFont typeface="Wingdings" panose="05000000000000000000" pitchFamily="2" charset="2"/>
              <a:buChar char="q"/>
            </a:pPr>
            <a:r>
              <a:rPr lang="en-US" sz="2400" dirty="0"/>
              <a:t>Windows XP or Higher versions.</a:t>
            </a:r>
          </a:p>
          <a:p>
            <a:pPr marL="342900" indent="-342900">
              <a:buFont typeface="Wingdings" panose="05000000000000000000" pitchFamily="2" charset="2"/>
              <a:buChar char="q"/>
            </a:pPr>
            <a:r>
              <a:rPr lang="en-US" sz="2400" dirty="0"/>
              <a:t>Visual Studio Code.</a:t>
            </a:r>
          </a:p>
          <a:p>
            <a:pPr marL="342900" indent="-342900">
              <a:buFont typeface="Wingdings" panose="05000000000000000000" pitchFamily="2" charset="2"/>
              <a:buChar char="q"/>
            </a:pPr>
            <a:r>
              <a:rPr lang="en-US" sz="2400" dirty="0"/>
              <a:t>Python Script.</a:t>
            </a:r>
          </a:p>
          <a:p>
            <a:pPr marL="342900" indent="-342900">
              <a:buFont typeface="Wingdings" panose="05000000000000000000" pitchFamily="2" charset="2"/>
              <a:buChar char="q"/>
            </a:pPr>
            <a:r>
              <a:rPr lang="en-US" sz="2400" dirty="0"/>
              <a:t>PYQT5 Designer.</a:t>
            </a:r>
            <a:endParaRPr lang="en-IN" sz="2400" dirty="0"/>
          </a:p>
        </p:txBody>
      </p:sp>
    </p:spTree>
    <p:extLst>
      <p:ext uri="{BB962C8B-B14F-4D97-AF65-F5344CB8AC3E}">
        <p14:creationId xmlns:p14="http://schemas.microsoft.com/office/powerpoint/2010/main" val="6650486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B6C2E7-01DA-4BFB-95CF-5F1250CF5CB4}"/>
              </a:ext>
            </a:extLst>
          </p:cNvPr>
          <p:cNvSpPr txBox="1"/>
          <p:nvPr/>
        </p:nvSpPr>
        <p:spPr>
          <a:xfrm>
            <a:off x="2780190" y="210990"/>
            <a:ext cx="6631619" cy="769441"/>
          </a:xfrm>
          <a:prstGeom prst="rect">
            <a:avLst/>
          </a:prstGeom>
          <a:noFill/>
        </p:spPr>
        <p:txBody>
          <a:bodyPr wrap="square" rtlCol="0">
            <a:spAutoFit/>
          </a:bodyPr>
          <a:lstStyle/>
          <a:p>
            <a:r>
              <a:rPr lang="en-IN" sz="4400" b="1" dirty="0">
                <a:latin typeface="Times New Roman" panose="02020603050405020304" pitchFamily="18" charset="0"/>
                <a:cs typeface="Times New Roman" panose="02020603050405020304" pitchFamily="18" charset="0"/>
              </a:rPr>
              <a:t>Moules/Libraries Used:</a:t>
            </a:r>
          </a:p>
        </p:txBody>
      </p:sp>
      <p:sp>
        <p:nvSpPr>
          <p:cNvPr id="4" name="TextBox 3">
            <a:extLst>
              <a:ext uri="{FF2B5EF4-FFF2-40B4-BE49-F238E27FC236}">
                <a16:creationId xmlns:a16="http://schemas.microsoft.com/office/drawing/2014/main" id="{456CBF62-3942-45F2-B40C-67D8246D2186}"/>
              </a:ext>
            </a:extLst>
          </p:cNvPr>
          <p:cNvSpPr txBox="1"/>
          <p:nvPr/>
        </p:nvSpPr>
        <p:spPr>
          <a:xfrm>
            <a:off x="284086" y="1256467"/>
            <a:ext cx="10582183" cy="5601533"/>
          </a:xfrm>
          <a:prstGeom prst="rect">
            <a:avLst/>
          </a:prstGeom>
          <a:noFill/>
        </p:spPr>
        <p:txBody>
          <a:bodyPr wrap="square" rtlCol="0">
            <a:spAutoFit/>
          </a:bodyPr>
          <a:lstStyle/>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Pyttsx3</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A python library that will help us to convert text to speech. In short, it is a text-to-speech library.</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It works offline, and it is compatible with Python 2 as well as Python 3.</a:t>
            </a:r>
          </a:p>
          <a:p>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Datetime</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To provide current or live time to Assistant.</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Used for greeting user according to time.</a:t>
            </a:r>
          </a:p>
          <a:p>
            <a:pPr marL="285750" indent="-285750">
              <a:buFont typeface="Wingdings" panose="05000000000000000000" pitchFamily="2" charset="2"/>
              <a:buChar char="v"/>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Speech Recognition</a:t>
            </a:r>
          </a:p>
          <a:p>
            <a:pPr marL="285750" indent="-285750">
              <a:buFont typeface="Wingdings" panose="05000000000000000000" pitchFamily="2" charset="2"/>
              <a:buChar char="v"/>
            </a:pPr>
            <a:r>
              <a:rPr lang="en-US" sz="2000" b="0" i="0" dirty="0">
                <a:effectLst/>
                <a:latin typeface="Times New Roman" panose="02020603050405020304" pitchFamily="18" charset="0"/>
                <a:cs typeface="Times New Roman" panose="02020603050405020304" pitchFamily="18" charset="0"/>
              </a:rPr>
              <a:t>Library for performing speech recognition, with support for several engines and APIs, online and offline.</a:t>
            </a:r>
          </a:p>
          <a:p>
            <a:pPr marL="285750" indent="-285750">
              <a:buFont typeface="Wingdings" panose="05000000000000000000" pitchFamily="2" charset="2"/>
              <a:buChar char="v"/>
            </a:pPr>
            <a:r>
              <a:rPr lang="en-IN" sz="2000" dirty="0">
                <a:latin typeface="Times New Roman" panose="02020603050405020304" pitchFamily="18" charset="0"/>
                <a:cs typeface="Times New Roman" panose="02020603050405020304" pitchFamily="18" charset="0"/>
              </a:rPr>
              <a:t>Used for taking input from microphone as a source to perform tasks.</a:t>
            </a: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r>
              <a:rPr lang="en-IN" sz="2000" dirty="0">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i="0" dirty="0">
                <a:effectLst/>
                <a:latin typeface="Times New Roman" panose="02020603050405020304" pitchFamily="18" charset="0"/>
                <a:cs typeface="Times New Roman" panose="02020603050405020304" pitchFamily="18" charset="0"/>
              </a:rPr>
              <a:t>Wikipedia</a:t>
            </a:r>
            <a:r>
              <a:rPr lang="en-US" sz="2000" b="0" i="0" dirty="0">
                <a:effectLst/>
                <a:latin typeface="Times New Roman" panose="02020603050405020304" pitchFamily="18" charset="0"/>
                <a:cs typeface="Times New Roman" panose="02020603050405020304" pitchFamily="18" charset="0"/>
              </a:rPr>
              <a:t> is a </a:t>
            </a:r>
            <a:r>
              <a:rPr lang="en-US" sz="2000" i="0" dirty="0">
                <a:effectLst/>
                <a:latin typeface="Times New Roman" panose="02020603050405020304" pitchFamily="18" charset="0"/>
                <a:cs typeface="Times New Roman" panose="02020603050405020304" pitchFamily="18" charset="0"/>
              </a:rPr>
              <a:t>Python library </a:t>
            </a:r>
            <a:r>
              <a:rPr lang="en-US" sz="2000" b="0" i="0" dirty="0">
                <a:effectLst/>
                <a:latin typeface="Times New Roman" panose="02020603050405020304" pitchFamily="18" charset="0"/>
                <a:cs typeface="Times New Roman" panose="02020603050405020304" pitchFamily="18" charset="0"/>
              </a:rPr>
              <a:t>that makes it easy to access and parse data from </a:t>
            </a:r>
            <a:r>
              <a:rPr lang="en-US" sz="2000" i="0" dirty="0">
                <a:effectLst/>
                <a:latin typeface="Times New Roman" panose="02020603050405020304" pitchFamily="18" charset="0"/>
                <a:cs typeface="Times New Roman" panose="02020603050405020304" pitchFamily="18" charset="0"/>
              </a:rPr>
              <a:t>Wikipedia.</a:t>
            </a:r>
          </a:p>
          <a:p>
            <a:pPr marL="285750" indent="-285750">
              <a:buFont typeface="Wingdings" panose="05000000000000000000" pitchFamily="2" charset="2"/>
              <a:buChar char="v"/>
            </a:pPr>
            <a:r>
              <a:rPr lang="en-US" sz="2000" dirty="0">
                <a:latin typeface="Times New Roman" panose="02020603050405020304" pitchFamily="18" charset="0"/>
                <a:cs typeface="Times New Roman" panose="02020603050405020304" pitchFamily="18" charset="0"/>
              </a:rPr>
              <a:t>It helps the user to get results for a particular query or search.</a:t>
            </a:r>
            <a:endParaRPr lang="en-I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v"/>
            </a:pPr>
            <a:endParaRPr lang="en-I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20026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10B830-35D9-4791-8488-A1AEE44BC15D}"/>
              </a:ext>
            </a:extLst>
          </p:cNvPr>
          <p:cNvSpPr txBox="1"/>
          <p:nvPr/>
        </p:nvSpPr>
        <p:spPr>
          <a:xfrm>
            <a:off x="328474" y="541538"/>
            <a:ext cx="10369118" cy="5909310"/>
          </a:xfrm>
          <a:prstGeom prst="rect">
            <a:avLst/>
          </a:prstGeom>
          <a:noFill/>
        </p:spPr>
        <p:txBody>
          <a:bodyPr wrap="square" rtlCol="0">
            <a:spAutoFit/>
          </a:bodyPr>
          <a:lstStyle/>
          <a:p>
            <a:pPr marL="285750" indent="-285750">
              <a:buFont typeface="Wingdings" panose="05000000000000000000" pitchFamily="2" charset="2"/>
              <a:buChar char="q"/>
            </a:pPr>
            <a:r>
              <a:rPr lang="en-IN" sz="2000" dirty="0"/>
              <a:t>Web Browser</a:t>
            </a:r>
          </a:p>
          <a:p>
            <a:pPr marL="285750" indent="-285750">
              <a:buFont typeface="Wingdings" panose="05000000000000000000" pitchFamily="2" charset="2"/>
              <a:buChar char="v"/>
            </a:pPr>
            <a:r>
              <a:rPr lang="en-US" sz="2000" b="0" i="0" dirty="0">
                <a:effectLst/>
                <a:latin typeface="arial" panose="020B0604020202020204" pitchFamily="34" charset="0"/>
              </a:rPr>
              <a:t>The </a:t>
            </a:r>
            <a:r>
              <a:rPr lang="en-US" sz="2000" i="0" dirty="0">
                <a:effectLst/>
                <a:latin typeface="arial" panose="020B0604020202020204" pitchFamily="34" charset="0"/>
              </a:rPr>
              <a:t>web browser</a:t>
            </a:r>
            <a:r>
              <a:rPr lang="en-US" sz="2000" b="1" i="0" dirty="0">
                <a:effectLst/>
                <a:latin typeface="arial" panose="020B0604020202020204" pitchFamily="34" charset="0"/>
              </a:rPr>
              <a:t> module</a:t>
            </a:r>
            <a:r>
              <a:rPr lang="en-US" sz="2000" b="0" i="0" dirty="0">
                <a:effectLst/>
                <a:latin typeface="arial" panose="020B0604020202020204" pitchFamily="34" charset="0"/>
              </a:rPr>
              <a:t> provides </a:t>
            </a:r>
            <a:r>
              <a:rPr lang="en-US" sz="2000" b="1" i="0" dirty="0">
                <a:effectLst/>
                <a:latin typeface="arial" panose="020B0604020202020204" pitchFamily="34" charset="0"/>
              </a:rPr>
              <a:t>a</a:t>
            </a:r>
            <a:r>
              <a:rPr lang="en-US" sz="2000" b="0" i="0" dirty="0">
                <a:effectLst/>
                <a:latin typeface="arial" panose="020B0604020202020204" pitchFamily="34" charset="0"/>
              </a:rPr>
              <a:t> high-level interface to allow displaying </a:t>
            </a:r>
            <a:r>
              <a:rPr lang="en-US" sz="2000" i="0" dirty="0">
                <a:effectLst/>
                <a:latin typeface="arial" panose="020B0604020202020204" pitchFamily="34" charset="0"/>
              </a:rPr>
              <a:t>Web</a:t>
            </a:r>
            <a:r>
              <a:rPr lang="en-US" sz="2000" b="0" i="0" dirty="0">
                <a:effectLst/>
                <a:latin typeface="arial" panose="020B0604020202020204" pitchFamily="34" charset="0"/>
              </a:rPr>
              <a:t>-based documents to users</a:t>
            </a:r>
          </a:p>
          <a:p>
            <a:pPr marL="285750" indent="-285750">
              <a:buFont typeface="Wingdings" panose="05000000000000000000" pitchFamily="2" charset="2"/>
              <a:buChar char="v"/>
            </a:pPr>
            <a:r>
              <a:rPr lang="en-US" sz="2000" b="0" i="0" dirty="0">
                <a:effectLst/>
                <a:latin typeface="arial" panose="020B0604020202020204" pitchFamily="34" charset="0"/>
              </a:rPr>
              <a:t>Under most circumstances, simply calling the open() function from this </a:t>
            </a:r>
            <a:r>
              <a:rPr lang="en-US" sz="2000" i="0" dirty="0">
                <a:effectLst/>
                <a:latin typeface="arial" panose="020B0604020202020204" pitchFamily="34" charset="0"/>
              </a:rPr>
              <a:t>module</a:t>
            </a:r>
            <a:r>
              <a:rPr lang="en-US" sz="2000" b="0" i="0" dirty="0">
                <a:effectLst/>
                <a:latin typeface="arial" panose="020B0604020202020204" pitchFamily="34" charset="0"/>
              </a:rPr>
              <a:t> will do the right thing.</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OS</a:t>
            </a:r>
          </a:p>
          <a:p>
            <a:pPr marL="285750" indent="-285750">
              <a:buFont typeface="Wingdings" panose="05000000000000000000" pitchFamily="2" charset="2"/>
              <a:buChar char="v"/>
            </a:pPr>
            <a:r>
              <a:rPr lang="en-US" sz="2000" b="0" i="0" dirty="0">
                <a:effectLst/>
                <a:latin typeface="arial" panose="020B0604020202020204" pitchFamily="34" charset="0"/>
              </a:rPr>
              <a:t>The</a:t>
            </a:r>
            <a:r>
              <a:rPr lang="en-US" sz="2000" b="1" i="0" dirty="0">
                <a:effectLst/>
                <a:latin typeface="arial" panose="020B0604020202020204" pitchFamily="34" charset="0"/>
              </a:rPr>
              <a:t> </a:t>
            </a:r>
            <a:r>
              <a:rPr lang="en-US" sz="2000" i="0" dirty="0">
                <a:effectLst/>
                <a:latin typeface="arial" panose="020B0604020202020204" pitchFamily="34" charset="0"/>
              </a:rPr>
              <a:t>OS module in Python </a:t>
            </a:r>
            <a:r>
              <a:rPr lang="en-US" sz="2000" b="0" i="0" dirty="0">
                <a:effectLst/>
                <a:latin typeface="arial" panose="020B0604020202020204" pitchFamily="34" charset="0"/>
              </a:rPr>
              <a:t>provides functions for interacting with the operating system.</a:t>
            </a:r>
          </a:p>
          <a:p>
            <a:pPr marL="285750" indent="-285750">
              <a:buFont typeface="Wingdings" panose="05000000000000000000" pitchFamily="2" charset="2"/>
              <a:buChar char="v"/>
            </a:pPr>
            <a:r>
              <a:rPr lang="en-US" sz="2000" b="0" i="0" dirty="0">
                <a:effectLst/>
                <a:latin typeface="arial" panose="020B0604020202020204" pitchFamily="34" charset="0"/>
              </a:rPr>
              <a:t>This</a:t>
            </a:r>
            <a:r>
              <a:rPr lang="en-US" sz="2000" b="1" i="0" dirty="0">
                <a:effectLst/>
                <a:latin typeface="arial" panose="020B0604020202020204" pitchFamily="34" charset="0"/>
              </a:rPr>
              <a:t> </a:t>
            </a:r>
            <a:r>
              <a:rPr lang="en-US" sz="2000" i="0" dirty="0">
                <a:effectLst/>
                <a:latin typeface="arial" panose="020B0604020202020204" pitchFamily="34" charset="0"/>
              </a:rPr>
              <a:t>module</a:t>
            </a:r>
            <a:r>
              <a:rPr lang="en-US" sz="2000" b="1" i="0" dirty="0">
                <a:effectLst/>
                <a:latin typeface="arial" panose="020B0604020202020204" pitchFamily="34" charset="0"/>
              </a:rPr>
              <a:t> </a:t>
            </a:r>
            <a:r>
              <a:rPr lang="en-US" sz="2000" b="0" i="0" dirty="0">
                <a:effectLst/>
                <a:latin typeface="arial" panose="020B0604020202020204" pitchFamily="34" charset="0"/>
              </a:rPr>
              <a:t>provides a portable way of using operating system-dependent functionality.</a:t>
            </a:r>
          </a:p>
          <a:p>
            <a:endParaRPr lang="en-US" sz="2000" dirty="0">
              <a:latin typeface="arial" panose="020B0604020202020204" pitchFamily="34" charset="0"/>
            </a:endParaRPr>
          </a:p>
          <a:p>
            <a:pPr marL="285750" indent="-285750">
              <a:buFont typeface="Wingdings" panose="05000000000000000000" pitchFamily="2" charset="2"/>
              <a:buChar char="q"/>
            </a:pPr>
            <a:r>
              <a:rPr lang="en-US" sz="2000" dirty="0">
                <a:latin typeface="arial" panose="020B0604020202020204" pitchFamily="34" charset="0"/>
              </a:rPr>
              <a:t>Random</a:t>
            </a:r>
          </a:p>
          <a:p>
            <a:pPr marL="285750" indent="-285750">
              <a:buFont typeface="Wingdings" panose="05000000000000000000" pitchFamily="2" charset="2"/>
              <a:buChar char="v"/>
            </a:pPr>
            <a:r>
              <a:rPr lang="en-US" sz="2000" dirty="0">
                <a:latin typeface="arial" panose="020B0604020202020204" pitchFamily="34" charset="0"/>
              </a:rPr>
              <a:t>We </a:t>
            </a:r>
            <a:r>
              <a:rPr lang="en-US" sz="2000" b="0" i="0" dirty="0">
                <a:effectLst/>
                <a:latin typeface="arial" panose="020B0604020202020204" pitchFamily="34" charset="0"/>
              </a:rPr>
              <a:t>can generate </a:t>
            </a:r>
            <a:r>
              <a:rPr lang="en-US" sz="2000" i="0" dirty="0">
                <a:effectLst/>
                <a:latin typeface="arial" panose="020B0604020202020204" pitchFamily="34" charset="0"/>
              </a:rPr>
              <a:t>random</a:t>
            </a:r>
            <a:r>
              <a:rPr lang="en-US" sz="2000" b="0" i="0" dirty="0">
                <a:effectLst/>
                <a:latin typeface="arial" panose="020B0604020202020204" pitchFamily="34" charset="0"/>
              </a:rPr>
              <a:t> numbers in </a:t>
            </a:r>
            <a:r>
              <a:rPr lang="en-US" sz="2000" i="0" dirty="0">
                <a:effectLst/>
                <a:latin typeface="arial" panose="020B0604020202020204" pitchFamily="34" charset="0"/>
              </a:rPr>
              <a:t>Python</a:t>
            </a:r>
            <a:r>
              <a:rPr lang="en-US" sz="2000" b="0" i="0" dirty="0">
                <a:effectLst/>
                <a:latin typeface="arial" panose="020B0604020202020204" pitchFamily="34" charset="0"/>
              </a:rPr>
              <a:t> by using </a:t>
            </a:r>
            <a:r>
              <a:rPr lang="en-US" sz="2000" i="0" dirty="0">
                <a:effectLst/>
                <a:latin typeface="arial" panose="020B0604020202020204" pitchFamily="34" charset="0"/>
              </a:rPr>
              <a:t>random module</a:t>
            </a:r>
            <a:r>
              <a:rPr lang="en-US" sz="2000" b="0" i="0" dirty="0">
                <a:effectLst/>
                <a:latin typeface="arial" panose="020B0604020202020204" pitchFamily="34" charset="0"/>
              </a:rPr>
              <a:t>.</a:t>
            </a:r>
          </a:p>
          <a:p>
            <a:pPr marL="285750" indent="-285750">
              <a:buFont typeface="Wingdings" panose="05000000000000000000" pitchFamily="2" charset="2"/>
              <a:buChar char="v"/>
            </a:pPr>
            <a:r>
              <a:rPr lang="en-US" sz="2000" b="0" i="0" dirty="0">
                <a:effectLst/>
                <a:latin typeface="arial" panose="020B0604020202020204" pitchFamily="34" charset="0"/>
              </a:rPr>
              <a:t>These are pseudo-</a:t>
            </a:r>
            <a:r>
              <a:rPr lang="en-US" sz="2000" i="0" dirty="0">
                <a:effectLst/>
                <a:latin typeface="arial" panose="020B0604020202020204" pitchFamily="34" charset="0"/>
              </a:rPr>
              <a:t>random</a:t>
            </a:r>
            <a:r>
              <a:rPr lang="en-US" sz="2000" b="0" i="0" dirty="0">
                <a:effectLst/>
                <a:latin typeface="arial" panose="020B0604020202020204" pitchFamily="34" charset="0"/>
              </a:rPr>
              <a:t> number as the sequence of number generated depends on the seed.</a:t>
            </a:r>
          </a:p>
          <a:p>
            <a:pPr marL="285750" indent="-285750">
              <a:buFont typeface="Wingdings" panose="05000000000000000000" pitchFamily="2" charset="2"/>
              <a:buChar char="v"/>
            </a:pPr>
            <a:endParaRPr lang="en-US" sz="2000" dirty="0">
              <a:latin typeface="arial" panose="020B0604020202020204" pitchFamily="34" charset="0"/>
            </a:endParaRPr>
          </a:p>
          <a:p>
            <a:pPr marL="285750" indent="-285750">
              <a:buFont typeface="Wingdings" panose="05000000000000000000" pitchFamily="2" charset="2"/>
              <a:buChar char="q"/>
            </a:pPr>
            <a:r>
              <a:rPr lang="en-US" sz="2000" dirty="0" err="1">
                <a:latin typeface="arial" panose="020B0604020202020204" pitchFamily="34" charset="0"/>
              </a:rPr>
              <a:t>PyAutoGui</a:t>
            </a:r>
            <a:endParaRPr lang="en-US" sz="2000" dirty="0">
              <a:latin typeface="arial" panose="020B0604020202020204" pitchFamily="34" charset="0"/>
            </a:endParaRPr>
          </a:p>
          <a:p>
            <a:pPr marL="285750" indent="-285750">
              <a:buFont typeface="Wingdings" panose="05000000000000000000" pitchFamily="2" charset="2"/>
              <a:buChar char="v"/>
            </a:pPr>
            <a:r>
              <a:rPr lang="en-US" sz="2000" i="0" dirty="0">
                <a:effectLst/>
                <a:latin typeface="arial" panose="020B0604020202020204" pitchFamily="34" charset="0"/>
              </a:rPr>
              <a:t>Pyautogui</a:t>
            </a:r>
            <a:r>
              <a:rPr lang="en-US" sz="2000" b="0" i="0" dirty="0">
                <a:effectLst/>
                <a:latin typeface="arial" panose="020B0604020202020204" pitchFamily="34" charset="0"/>
              </a:rPr>
              <a:t> is a </a:t>
            </a:r>
            <a:r>
              <a:rPr lang="en-US" sz="2000" i="0" dirty="0">
                <a:effectLst/>
                <a:latin typeface="arial" panose="020B0604020202020204" pitchFamily="34" charset="0"/>
              </a:rPr>
              <a:t>library</a:t>
            </a:r>
            <a:r>
              <a:rPr lang="en-US" sz="2000" b="0" i="0" dirty="0">
                <a:effectLst/>
                <a:latin typeface="arial" panose="020B0604020202020204" pitchFamily="34" charset="0"/>
              </a:rPr>
              <a:t> that allows you to control the mouse and keyboard to do various things.</a:t>
            </a:r>
          </a:p>
          <a:p>
            <a:pPr marL="285750" indent="-285750">
              <a:buFont typeface="Wingdings" panose="05000000000000000000" pitchFamily="2" charset="2"/>
              <a:buChar char="v"/>
            </a:pPr>
            <a:r>
              <a:rPr lang="en-IN" sz="2000" dirty="0"/>
              <a:t>In this project we use this library for taking screenshots of the screen.</a:t>
            </a:r>
          </a:p>
        </p:txBody>
      </p:sp>
    </p:spTree>
    <p:extLst>
      <p:ext uri="{BB962C8B-B14F-4D97-AF65-F5344CB8AC3E}">
        <p14:creationId xmlns:p14="http://schemas.microsoft.com/office/powerpoint/2010/main" val="1664925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BBEDBF-1A50-4A1D-B2C8-A8B605B547D8}"/>
              </a:ext>
            </a:extLst>
          </p:cNvPr>
          <p:cNvSpPr txBox="1"/>
          <p:nvPr/>
        </p:nvSpPr>
        <p:spPr>
          <a:xfrm>
            <a:off x="3826277" y="150920"/>
            <a:ext cx="4287914" cy="707886"/>
          </a:xfrm>
          <a:prstGeom prst="rect">
            <a:avLst/>
          </a:prstGeom>
          <a:noFill/>
        </p:spPr>
        <p:txBody>
          <a:bodyPr wrap="square" rtlCol="0">
            <a:spAutoFit/>
          </a:bodyPr>
          <a:lstStyle/>
          <a:p>
            <a:r>
              <a:rPr lang="en-IN" sz="4000" b="1" dirty="0">
                <a:latin typeface="Times New Roman" panose="02020603050405020304" pitchFamily="18" charset="0"/>
                <a:cs typeface="Times New Roman" panose="02020603050405020304" pitchFamily="18" charset="0"/>
              </a:rPr>
              <a:t>Implementation</a:t>
            </a:r>
          </a:p>
        </p:txBody>
      </p:sp>
      <p:sp>
        <p:nvSpPr>
          <p:cNvPr id="5" name="TextBox 4">
            <a:extLst>
              <a:ext uri="{FF2B5EF4-FFF2-40B4-BE49-F238E27FC236}">
                <a16:creationId xmlns:a16="http://schemas.microsoft.com/office/drawing/2014/main" id="{459FF574-07E2-4279-BB42-CF849B583976}"/>
              </a:ext>
            </a:extLst>
          </p:cNvPr>
          <p:cNvSpPr txBox="1"/>
          <p:nvPr/>
        </p:nvSpPr>
        <p:spPr>
          <a:xfrm>
            <a:off x="79898" y="1189606"/>
            <a:ext cx="1233996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Firstly our assistance greet us according to time stamp and then it will asks you to give command to perform</a:t>
            </a:r>
          </a:p>
        </p:txBody>
      </p:sp>
      <p:pic>
        <p:nvPicPr>
          <p:cNvPr id="8" name="Content Placeholder 7">
            <a:extLst>
              <a:ext uri="{FF2B5EF4-FFF2-40B4-BE49-F238E27FC236}">
                <a16:creationId xmlns:a16="http://schemas.microsoft.com/office/drawing/2014/main" id="{0BDB8C64-F97A-3117-D8AD-133A2A9BB8B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1381" y="2141538"/>
            <a:ext cx="8686799" cy="4311020"/>
          </a:xfrm>
        </p:spPr>
      </p:pic>
    </p:spTree>
    <p:extLst>
      <p:ext uri="{BB962C8B-B14F-4D97-AF65-F5344CB8AC3E}">
        <p14:creationId xmlns:p14="http://schemas.microsoft.com/office/powerpoint/2010/main" val="266422999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TM04033925[[fn=Droplet]]</Template>
  <TotalTime>713</TotalTime>
  <Words>799</Words>
  <Application>Microsoft Office PowerPoint</Application>
  <PresentationFormat>Widescreen</PresentationFormat>
  <Paragraphs>131</Paragraphs>
  <Slides>20</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Algerian</vt:lpstr>
      <vt:lpstr>arial</vt:lpstr>
      <vt:lpstr>arial</vt:lpstr>
      <vt:lpstr>Calibri</vt:lpstr>
      <vt:lpstr>Calibri Light</vt:lpstr>
      <vt:lpstr>Consolas</vt:lpstr>
      <vt:lpstr>Times New Roman</vt:lpstr>
      <vt:lpstr>Tw Cen MT</vt:lpstr>
      <vt:lpstr>Wingdings</vt:lpstr>
      <vt:lpstr>Droplet</vt:lpstr>
      <vt:lpstr>Celestial</vt:lpstr>
      <vt:lpstr>PowerPoint Presentation</vt:lpstr>
      <vt:lpstr>PowerPoint Presentation</vt:lpstr>
      <vt:lpstr>PowerPoint Presentation</vt:lpstr>
      <vt:lpstr>PowerPoint Presentation</vt:lpstr>
      <vt:lpstr>Hardware Requirements</vt:lpstr>
      <vt:lpstr>Software Requirements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kishan rai</dc:creator>
  <cp:lastModifiedBy>Maruri Nitish</cp:lastModifiedBy>
  <cp:revision>48</cp:revision>
  <dcterms:created xsi:type="dcterms:W3CDTF">2021-05-01T09:15:45Z</dcterms:created>
  <dcterms:modified xsi:type="dcterms:W3CDTF">2023-10-29T14:38:12Z</dcterms:modified>
</cp:coreProperties>
</file>